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71" r:id="rId14"/>
    <p:sldId id="272" r:id="rId15"/>
    <p:sldId id="273" r:id="rId16"/>
    <p:sldId id="274" r:id="rId17"/>
    <p:sldId id="269" r:id="rId18"/>
    <p:sldId id="270" r:id="rId19"/>
    <p:sldId id="277"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4DA9C"/>
    <a:srgbClr val="D3C35D"/>
    <a:srgbClr val="FCBB04"/>
    <a:srgbClr val="2D1C30"/>
    <a:srgbClr val="3B253F"/>
    <a:srgbClr val="4A1B1A"/>
    <a:srgbClr val="13343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1" autoAdjust="0"/>
    <p:restoredTop sz="94660"/>
  </p:normalViewPr>
  <p:slideViewPr>
    <p:cSldViewPr>
      <p:cViewPr varScale="1">
        <p:scale>
          <a:sx n="83" d="100"/>
          <a:sy n="83" d="100"/>
        </p:scale>
        <p:origin x="-45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B48CB-DEF1-4A98-9893-9F548F0C7A42}" type="datetimeFigureOut">
              <a:rPr lang="ro-RO" smtClean="0"/>
              <a:pPr/>
              <a:t>27.04.2014</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90FE6-4624-402B-94D0-42590957E3A7}"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FD90FE6-4624-402B-94D0-42590957E3A7}" type="slidenum">
              <a:rPr lang="ro-RO" smtClean="0"/>
              <a:pPr/>
              <a:t>8</a:t>
            </a:fld>
            <a:endParaRPr lang="ro-R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1FD90FE6-4624-402B-94D0-42590957E3A7}" type="slidenum">
              <a:rPr lang="ro-RO" smtClean="0"/>
              <a:pPr/>
              <a:t>10</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21007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331337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2033173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7A713-7007-4913-B2CB-7614D15284D3}"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31800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385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38400"/>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pPr/>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256295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7A713-7007-4913-B2CB-7614D15284D3}" type="datetimeFigureOut">
              <a:rPr lang="en-US" smtClean="0"/>
              <a:pPr/>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26365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7A713-7007-4913-B2CB-7614D15284D3}" type="datetimeFigureOut">
              <a:rPr lang="en-US" smtClean="0"/>
              <a:pPr/>
              <a:t>4/27/2014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100697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7A713-7007-4913-B2CB-7614D15284D3}" type="datetimeFigureOut">
              <a:rPr lang="en-US" smtClean="0"/>
              <a:pPr/>
              <a:t>4/27/2014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418659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pPr/>
              <a:t>4/27/2014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90278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pPr/>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20842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pPr/>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407441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3733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8AC7A713-7007-4913-B2CB-7614D15284D3}" type="datetimeFigureOut">
              <a:rPr lang="en-US" smtClean="0"/>
              <a:pPr/>
              <a:t>4/27/2014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7BEB5BB6-300C-4D5B-9AC3-521233952C76}" type="slidenum">
              <a:rPr lang="en-US" smtClean="0"/>
              <a:pPr/>
              <a:t>‹#›</a:t>
            </a:fld>
            <a:endParaRPr lang="en-US"/>
          </a:p>
        </p:txBody>
      </p:sp>
    </p:spTree>
    <p:extLst>
      <p:ext uri="{BB962C8B-B14F-4D97-AF65-F5344CB8AC3E}">
        <p14:creationId xmlns=""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5400" b="1" kern="1200">
          <a:ln w="19050">
            <a:solidFill>
              <a:srgbClr val="E4DA9C"/>
            </a:solidFill>
          </a:ln>
          <a:solidFill>
            <a:srgbClr val="E4DA9C"/>
          </a:solidFill>
          <a:effectLst>
            <a:outerShdw blurRad="38100" dist="38100" dir="2700000" algn="tl">
              <a:srgbClr val="000000">
                <a:alpha val="43137"/>
              </a:srgbClr>
            </a:outerShdw>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effectLst>
            <a:outerShdw blurRad="38100" dist="38100" dir="2700000" algn="tl">
              <a:srgbClr val="000000">
                <a:alpha val="43137"/>
              </a:srgbClr>
            </a:outerShdw>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effectLst>
            <a:outerShdw blurRad="38100" dist="38100" dir="2700000" algn="tl">
              <a:srgbClr val="000000">
                <a:alpha val="43137"/>
              </a:srgbClr>
            </a:outerShdw>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effectLst>
            <a:outerShdw blurRad="38100" dist="38100" dir="2700000" algn="tl">
              <a:srgbClr val="000000">
                <a:alpha val="43137"/>
              </a:srgbClr>
            </a:outerShdw>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effectLst>
            <a:outerShdw blurRad="38100" dist="38100" dir="2700000" algn="tl">
              <a:srgbClr val="000000">
                <a:alpha val="43137"/>
              </a:srgbClr>
            </a:outerShdw>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488" y="2204864"/>
            <a:ext cx="7239000" cy="2062330"/>
          </a:xfrm>
        </p:spPr>
        <p:txBody>
          <a:bodyPr>
            <a:normAutofit fontScale="90000"/>
          </a:bodyPr>
          <a:lstStyle/>
          <a:p>
            <a:r>
              <a:rPr lang="ro-RO" sz="7200" dirty="0" smtClean="0">
                <a:solidFill>
                  <a:schemeClr val="bg1"/>
                </a:solidFill>
                <a:latin typeface="Lucida Calligraphy" pitchFamily="66" charset="0"/>
              </a:rPr>
              <a:t>Virgil </a:t>
            </a:r>
            <a:br>
              <a:rPr lang="ro-RO" sz="7200" dirty="0" smtClean="0">
                <a:solidFill>
                  <a:schemeClr val="bg1"/>
                </a:solidFill>
                <a:latin typeface="Lucida Calligraphy" pitchFamily="66" charset="0"/>
              </a:rPr>
            </a:br>
            <a:r>
              <a:rPr lang="ro-RO" sz="7200" dirty="0" smtClean="0">
                <a:solidFill>
                  <a:schemeClr val="bg1"/>
                </a:solidFill>
                <a:latin typeface="Lucida Calligraphy" pitchFamily="66" charset="0"/>
              </a:rPr>
              <a:t>Madgearu </a:t>
            </a:r>
            <a:endParaRPr lang="ro-RO" sz="7200" dirty="0">
              <a:solidFill>
                <a:schemeClr val="bg1"/>
              </a:solidFill>
              <a:latin typeface="Lucida Calligraphy" pitchFamily="66" charset="0"/>
            </a:endParaRPr>
          </a:p>
        </p:txBody>
      </p:sp>
      <p:sp>
        <p:nvSpPr>
          <p:cNvPr id="3" name="Subtitle 2"/>
          <p:cNvSpPr>
            <a:spLocks noGrp="1"/>
          </p:cNvSpPr>
          <p:nvPr>
            <p:ph type="subTitle" idx="1"/>
          </p:nvPr>
        </p:nvSpPr>
        <p:spPr>
          <a:xfrm>
            <a:off x="2743200" y="4643446"/>
            <a:ext cx="6400800" cy="1752600"/>
          </a:xfrm>
        </p:spPr>
        <p:txBody>
          <a:bodyPr>
            <a:normAutofit/>
          </a:bodyPr>
          <a:lstStyle/>
          <a:p>
            <a:r>
              <a:rPr lang="ro-RO" dirty="0" smtClean="0">
                <a:solidFill>
                  <a:schemeClr val="bg1"/>
                </a:solidFill>
              </a:rPr>
              <a:t>Important</a:t>
            </a:r>
            <a:r>
              <a:rPr lang="en-US" dirty="0" smtClean="0">
                <a:solidFill>
                  <a:schemeClr val="bg1"/>
                </a:solidFill>
              </a:rPr>
              <a:t> Romanian </a:t>
            </a:r>
            <a:r>
              <a:rPr lang="ro-RO" dirty="0" smtClean="0">
                <a:solidFill>
                  <a:schemeClr val="bg1"/>
                </a:solidFill>
              </a:rPr>
              <a:t>personality</a:t>
            </a:r>
            <a:r>
              <a:rPr lang="en-US" dirty="0" smtClean="0">
                <a:solidFill>
                  <a:schemeClr val="bg1"/>
                </a:solidFill>
              </a:rPr>
              <a:t> </a:t>
            </a:r>
          </a:p>
          <a:p>
            <a:r>
              <a:rPr lang="en-US" dirty="0" smtClean="0">
                <a:solidFill>
                  <a:schemeClr val="bg1"/>
                </a:solidFill>
              </a:rPr>
              <a:t>in</a:t>
            </a:r>
            <a:r>
              <a:rPr lang="ro-RO" dirty="0" smtClean="0">
                <a:solidFill>
                  <a:schemeClr val="bg1"/>
                </a:solidFill>
              </a:rPr>
              <a:t> </a:t>
            </a:r>
            <a:r>
              <a:rPr lang="en-US" dirty="0" smtClean="0">
                <a:solidFill>
                  <a:schemeClr val="bg1"/>
                </a:solidFill>
              </a:rPr>
              <a:t>economic sciences, sociology and</a:t>
            </a:r>
            <a:r>
              <a:rPr lang="ro-RO" dirty="0" smtClean="0">
                <a:solidFill>
                  <a:schemeClr val="bg1"/>
                </a:solidFill>
              </a:rPr>
              <a:t> </a:t>
            </a:r>
            <a:r>
              <a:rPr lang="en-US" dirty="0" smtClean="0">
                <a:solidFill>
                  <a:schemeClr val="bg1"/>
                </a:solidFill>
              </a:rPr>
              <a:t>politics</a:t>
            </a:r>
            <a:endParaRPr lang="ro-RO" dirty="0" smtClean="0">
              <a:solidFill>
                <a:schemeClr val="bg1"/>
              </a:solidFill>
            </a:endParaRPr>
          </a:p>
        </p:txBody>
      </p:sp>
      <p:pic>
        <p:nvPicPr>
          <p:cNvPr id="4" name="Picture 3" descr="virgilmadgearu.png"/>
          <p:cNvPicPr>
            <a:picLocks noChangeAspect="1"/>
          </p:cNvPicPr>
          <p:nvPr/>
        </p:nvPicPr>
        <p:blipFill>
          <a:blip r:embed="rId3" cstate="print"/>
          <a:stretch>
            <a:fillRect/>
          </a:stretch>
        </p:blipFill>
        <p:spPr>
          <a:xfrm>
            <a:off x="7143768" y="142852"/>
            <a:ext cx="1541445" cy="2071702"/>
          </a:xfrm>
          <a:prstGeom prst="rect">
            <a:avLst/>
          </a:prstGeom>
          <a:noFill/>
          <a:ln>
            <a:noFill/>
          </a:ln>
        </p:spPr>
      </p:pic>
      <p:sp>
        <p:nvSpPr>
          <p:cNvPr id="6" name="TextBox 5"/>
          <p:cNvSpPr txBox="1"/>
          <p:nvPr/>
        </p:nvSpPr>
        <p:spPr>
          <a:xfrm>
            <a:off x="142844" y="214291"/>
            <a:ext cx="4213132" cy="6432530"/>
          </a:xfrm>
          <a:prstGeom prst="rect">
            <a:avLst/>
          </a:prstGeom>
          <a:noFill/>
        </p:spPr>
        <p:txBody>
          <a:bodyPr wrap="square" rtlCol="0">
            <a:spAutoFit/>
          </a:bodyPr>
          <a:lstStyle/>
          <a:p>
            <a:r>
              <a:rPr lang="en-US" sz="2800" b="1" dirty="0" smtClean="0">
                <a:solidFill>
                  <a:schemeClr val="bg1">
                    <a:lumMod val="85000"/>
                  </a:schemeClr>
                </a:solidFill>
              </a:rPr>
              <a:t>The 19</a:t>
            </a:r>
            <a:r>
              <a:rPr lang="en-US" sz="2800" b="1" baseline="30000" dirty="0" smtClean="0">
                <a:solidFill>
                  <a:schemeClr val="bg1">
                    <a:lumMod val="85000"/>
                  </a:schemeClr>
                </a:solidFill>
              </a:rPr>
              <a:t>th</a:t>
            </a:r>
            <a:r>
              <a:rPr lang="en-US" sz="2800" b="1" dirty="0" smtClean="0">
                <a:solidFill>
                  <a:schemeClr val="bg1">
                    <a:lumMod val="85000"/>
                  </a:schemeClr>
                </a:solidFill>
              </a:rPr>
              <a:t> </a:t>
            </a:r>
            <a:r>
              <a:rPr lang="en-US" sz="2800" b="1" dirty="0" err="1" smtClean="0">
                <a:solidFill>
                  <a:schemeClr val="bg1">
                    <a:lumMod val="85000"/>
                  </a:schemeClr>
                </a:solidFill>
              </a:rPr>
              <a:t>EP</a:t>
            </a:r>
            <a:r>
              <a:rPr lang="en-US" sz="2800" b="1" i="1" dirty="0" err="1" smtClean="0">
                <a:solidFill>
                  <a:schemeClr val="bg1">
                    <a:lumMod val="85000"/>
                  </a:schemeClr>
                </a:solidFill>
              </a:rPr>
              <a:t>Meeting</a:t>
            </a:r>
            <a:r>
              <a:rPr lang="en-US" sz="2800" b="1" dirty="0" smtClean="0">
                <a:solidFill>
                  <a:schemeClr val="bg1">
                    <a:lumMod val="85000"/>
                  </a:schemeClr>
                </a:solidFill>
              </a:rPr>
              <a:t>, Iasi</a:t>
            </a:r>
          </a:p>
          <a:p>
            <a:endParaRPr lang="en-US" sz="2400" b="1" dirty="0" smtClean="0">
              <a:solidFill>
                <a:schemeClr val="bg1">
                  <a:lumMod val="85000"/>
                </a:schemeClr>
              </a:solidFill>
            </a:endParaRPr>
          </a:p>
          <a:p>
            <a:r>
              <a:rPr lang="en-US" sz="2400" b="1" dirty="0" smtClean="0">
                <a:solidFill>
                  <a:schemeClr val="bg1">
                    <a:lumMod val="85000"/>
                  </a:schemeClr>
                </a:solidFill>
              </a:rPr>
              <a:t>Bianca </a:t>
            </a:r>
            <a:r>
              <a:rPr lang="en-US" sz="2400" b="1" dirty="0" err="1" smtClean="0">
                <a:solidFill>
                  <a:schemeClr val="bg1">
                    <a:lumMod val="85000"/>
                  </a:schemeClr>
                </a:solidFill>
              </a:rPr>
              <a:t>Brisca</a:t>
            </a:r>
            <a:endParaRPr lang="en-US" sz="2400" b="1" dirty="0" smtClean="0">
              <a:solidFill>
                <a:schemeClr val="bg1">
                  <a:lumMod val="85000"/>
                </a:schemeClr>
              </a:solidFill>
            </a:endParaRPr>
          </a:p>
          <a:p>
            <a:r>
              <a:rPr lang="en-US" sz="2400" b="1" dirty="0" smtClean="0">
                <a:solidFill>
                  <a:schemeClr val="bg1">
                    <a:lumMod val="85000"/>
                  </a:schemeClr>
                </a:solidFill>
              </a:rPr>
              <a:t>bianca_brisca@icloud.com</a:t>
            </a:r>
          </a:p>
          <a:p>
            <a:r>
              <a:rPr lang="en-US" sz="2400" b="1" dirty="0" smtClean="0">
                <a:solidFill>
                  <a:schemeClr val="bg1">
                    <a:lumMod val="85000"/>
                  </a:schemeClr>
                </a:solidFill>
              </a:rPr>
              <a:t>Catalina </a:t>
            </a:r>
            <a:r>
              <a:rPr lang="en-US" sz="2400" b="1" dirty="0" err="1" smtClean="0">
                <a:solidFill>
                  <a:schemeClr val="bg1">
                    <a:lumMod val="85000"/>
                  </a:schemeClr>
                </a:solidFill>
              </a:rPr>
              <a:t>Fratila</a:t>
            </a:r>
            <a:endParaRPr lang="en-US" sz="2400" b="1" dirty="0" smtClean="0">
              <a:solidFill>
                <a:schemeClr val="bg1">
                  <a:lumMod val="85000"/>
                </a:schemeClr>
              </a:solidFill>
            </a:endParaRPr>
          </a:p>
          <a:p>
            <a:r>
              <a:rPr lang="en-US" sz="2400" b="1" dirty="0" smtClean="0">
                <a:solidFill>
                  <a:schemeClr val="bg1">
                    <a:lumMod val="85000"/>
                  </a:schemeClr>
                </a:solidFill>
              </a:rPr>
              <a:t>catuza97@yahoo.com</a:t>
            </a:r>
          </a:p>
          <a:p>
            <a:r>
              <a:rPr lang="en-US" sz="2400" b="1" dirty="0" smtClean="0">
                <a:solidFill>
                  <a:schemeClr val="bg1">
                    <a:lumMod val="85000"/>
                  </a:schemeClr>
                </a:solidFill>
              </a:rPr>
              <a:t>Irina </a:t>
            </a:r>
            <a:r>
              <a:rPr lang="en-US" sz="2400" b="1" dirty="0" err="1" smtClean="0">
                <a:solidFill>
                  <a:schemeClr val="bg1">
                    <a:lumMod val="85000"/>
                  </a:schemeClr>
                </a:solidFill>
              </a:rPr>
              <a:t>Munteanu</a:t>
            </a:r>
            <a:r>
              <a:rPr lang="en-US" sz="2400" b="1" dirty="0" smtClean="0">
                <a:solidFill>
                  <a:schemeClr val="bg1">
                    <a:lumMod val="85000"/>
                  </a:schemeClr>
                </a:solidFill>
              </a:rPr>
              <a:t> irina_deni@yahoo.com</a:t>
            </a:r>
            <a:endParaRPr lang="en-US" sz="2400" b="1" dirty="0" smtClean="0">
              <a:solidFill>
                <a:schemeClr val="bg1">
                  <a:lumMod val="85000"/>
                </a:schemeClr>
              </a:solidFill>
            </a:endParaRPr>
          </a:p>
          <a:p>
            <a:endParaRPr lang="en-US" sz="2400" b="1" dirty="0" smtClean="0">
              <a:solidFill>
                <a:schemeClr val="bg1">
                  <a:lumMod val="85000"/>
                </a:schemeClr>
              </a:solidFill>
            </a:endParaRPr>
          </a:p>
          <a:p>
            <a:endParaRPr lang="en-US" sz="2400" b="1" i="1" dirty="0" smtClean="0">
              <a:solidFill>
                <a:schemeClr val="bg1">
                  <a:lumMod val="85000"/>
                </a:schemeClr>
              </a:solidFill>
            </a:endParaRPr>
          </a:p>
          <a:p>
            <a:r>
              <a:rPr lang="en-US" sz="2400" b="1" i="1" dirty="0" smtClean="0">
                <a:solidFill>
                  <a:schemeClr val="bg1">
                    <a:lumMod val="85000"/>
                  </a:schemeClr>
                </a:solidFill>
              </a:rPr>
              <a:t>Virgil </a:t>
            </a:r>
            <a:r>
              <a:rPr lang="en-US" sz="2400" b="1" i="1" dirty="0" err="1" smtClean="0">
                <a:solidFill>
                  <a:schemeClr val="bg1">
                    <a:lumMod val="85000"/>
                  </a:schemeClr>
                </a:solidFill>
              </a:rPr>
              <a:t>Madgearu</a:t>
            </a:r>
            <a:endParaRPr lang="en-US" sz="2400" b="1" dirty="0" smtClean="0">
              <a:solidFill>
                <a:schemeClr val="bg1">
                  <a:lumMod val="85000"/>
                </a:schemeClr>
              </a:solidFill>
            </a:endParaRPr>
          </a:p>
          <a:p>
            <a:r>
              <a:rPr lang="en-US" sz="2400" b="1" dirty="0" smtClean="0">
                <a:solidFill>
                  <a:schemeClr val="bg1">
                    <a:lumMod val="85000"/>
                  </a:schemeClr>
                </a:solidFill>
              </a:rPr>
              <a:t> Economic College</a:t>
            </a:r>
          </a:p>
          <a:p>
            <a:r>
              <a:rPr lang="en-US" sz="2400" b="1" dirty="0" smtClean="0">
                <a:solidFill>
                  <a:schemeClr val="bg1">
                    <a:lumMod val="85000"/>
                  </a:schemeClr>
                </a:solidFill>
              </a:rPr>
              <a:t>www.madgearu.ro    </a:t>
            </a:r>
          </a:p>
          <a:p>
            <a:r>
              <a:rPr lang="en-US" sz="2400" b="1" dirty="0" smtClean="0">
                <a:solidFill>
                  <a:schemeClr val="bg1">
                    <a:lumMod val="85000"/>
                  </a:schemeClr>
                </a:solidFill>
              </a:rPr>
              <a:t>cemadgearu@yahoo.com</a:t>
            </a:r>
          </a:p>
          <a:p>
            <a:endParaRPr lang="en-US" sz="2400" b="1" dirty="0" smtClean="0">
              <a:solidFill>
                <a:schemeClr val="bg1"/>
              </a:solidFill>
            </a:endParaRPr>
          </a:p>
          <a:p>
            <a:endParaRPr lang="en-US" sz="2400" b="1" dirty="0" smtClean="0">
              <a:solidFill>
                <a:schemeClr val="bg1"/>
              </a:solidFill>
            </a:endParaRPr>
          </a:p>
          <a:p>
            <a:endParaRPr lang="en-US" sz="2400" b="1" dirty="0" smtClean="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Lucida Calligraphy" pitchFamily="66" charset="0"/>
              </a:rPr>
              <a:t>Selected Works </a:t>
            </a:r>
            <a:endParaRPr lang="ro-RO" dirty="0">
              <a:latin typeface="Lucida Calligraphy" pitchFamily="66" charset="0"/>
            </a:endParaRP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"On the Economic Evolution of Romania“</a:t>
            </a:r>
            <a:r>
              <a:rPr lang="ro-RO" dirty="0" smtClean="0"/>
              <a:t>-</a:t>
            </a:r>
            <a:r>
              <a:rPr lang="en-US" dirty="0" smtClean="0"/>
              <a:t> 1911</a:t>
            </a:r>
            <a:endParaRPr lang="ro-RO" dirty="0" smtClean="0"/>
          </a:p>
          <a:p>
            <a:pPr>
              <a:buFont typeface="Wingdings" pitchFamily="2" charset="2"/>
              <a:buChar char="Ø"/>
            </a:pPr>
            <a:r>
              <a:rPr lang="en-US" dirty="0" smtClean="0"/>
              <a:t>"Economic Dictatorship or Economic Democracy?“</a:t>
            </a:r>
            <a:r>
              <a:rPr lang="ro-RO" dirty="0" smtClean="0"/>
              <a:t>-</a:t>
            </a:r>
            <a:r>
              <a:rPr lang="en-US" dirty="0" smtClean="0"/>
              <a:t>1925</a:t>
            </a:r>
            <a:endParaRPr lang="ro-RO" dirty="0" smtClean="0"/>
          </a:p>
          <a:p>
            <a:pPr>
              <a:buFont typeface="Wingdings" pitchFamily="2" charset="2"/>
              <a:buChar char="Ø"/>
            </a:pPr>
            <a:r>
              <a:rPr lang="ro-RO" dirty="0" smtClean="0"/>
              <a:t>Romania's </a:t>
            </a:r>
            <a:r>
              <a:rPr lang="en-US" dirty="0" smtClean="0"/>
              <a:t>N</a:t>
            </a:r>
            <a:r>
              <a:rPr lang="ro-RO" dirty="0" smtClean="0"/>
              <a:t>ew </a:t>
            </a:r>
            <a:r>
              <a:rPr lang="en-US" dirty="0" smtClean="0"/>
              <a:t>E</a:t>
            </a:r>
            <a:r>
              <a:rPr lang="ro-RO" dirty="0" smtClean="0"/>
              <a:t>conomic </a:t>
            </a:r>
            <a:r>
              <a:rPr lang="en-US" dirty="0" smtClean="0"/>
              <a:t>P</a:t>
            </a:r>
            <a:r>
              <a:rPr lang="ro-RO" dirty="0" smtClean="0"/>
              <a:t>olicy -1930</a:t>
            </a:r>
          </a:p>
          <a:p>
            <a:pPr>
              <a:buFont typeface="Wingdings" pitchFamily="2" charset="2"/>
              <a:buChar char="Ø"/>
            </a:pPr>
            <a:r>
              <a:rPr lang="en-US" dirty="0" smtClean="0"/>
              <a:t>"Our Technical Collaboration With the League Of Nations“</a:t>
            </a:r>
            <a:r>
              <a:rPr lang="ro-RO" dirty="0" smtClean="0"/>
              <a:t>-</a:t>
            </a:r>
            <a:r>
              <a:rPr lang="en-US" dirty="0" smtClean="0"/>
              <a:t>1933</a:t>
            </a:r>
            <a:endParaRPr lang="ro-RO" dirty="0" smtClean="0"/>
          </a:p>
          <a:p>
            <a:pPr>
              <a:buFont typeface="Wingdings" pitchFamily="2" charset="2"/>
              <a:buChar char="Ø"/>
            </a:pPr>
            <a:r>
              <a:rPr lang="en-US" dirty="0" smtClean="0"/>
              <a:t>"The Development Of Romanian Economy After World War I“</a:t>
            </a:r>
            <a:r>
              <a:rPr lang="ro-RO" dirty="0" smtClean="0"/>
              <a:t>-</a:t>
            </a:r>
            <a:r>
              <a:rPr lang="en-US" dirty="0" smtClean="0"/>
              <a:t>1940</a:t>
            </a:r>
            <a:endParaRPr lang="ro-RO" dirty="0" smtClean="0"/>
          </a:p>
          <a:p>
            <a:pPr>
              <a:buNone/>
            </a:pPr>
            <a:endParaRPr lang="ro-RO" dirty="0" smtClean="0"/>
          </a:p>
          <a:p>
            <a:pPr>
              <a:buNone/>
            </a:pPr>
            <a:endParaRPr lang="ro-RO" dirty="0" smtClean="0"/>
          </a:p>
          <a:p>
            <a:pPr>
              <a:buNone/>
            </a:pPr>
            <a:endParaRPr lang="ro-RO"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a:rPr>
              <a:t>Ecce tempus!</a:t>
            </a:r>
            <a:endParaRPr lang="ro-RO" dirty="0"/>
          </a:p>
        </p:txBody>
      </p:sp>
      <p:sp>
        <p:nvSpPr>
          <p:cNvPr id="3" name="Content Placeholder 2"/>
          <p:cNvSpPr>
            <a:spLocks noGrp="1"/>
          </p:cNvSpPr>
          <p:nvPr>
            <p:ph idx="1"/>
          </p:nvPr>
        </p:nvSpPr>
        <p:spPr/>
        <p:txBody>
          <a:bodyPr>
            <a:normAutofit/>
          </a:bodyPr>
          <a:lstStyle/>
          <a:p>
            <a:pPr algn="ctr">
              <a:buNone/>
            </a:pPr>
            <a:r>
              <a:rPr lang="en-US" dirty="0" smtClean="0"/>
              <a:t>It’s time!</a:t>
            </a:r>
          </a:p>
          <a:p>
            <a:pPr>
              <a:buNone/>
            </a:pPr>
            <a:r>
              <a:rPr lang="en-US" sz="2800" dirty="0" smtClean="0"/>
              <a:t>		Created in 1966, “V. </a:t>
            </a:r>
            <a:r>
              <a:rPr lang="en-US" sz="2800" dirty="0" err="1" smtClean="0"/>
              <a:t>Madgearu</a:t>
            </a:r>
            <a:r>
              <a:rPr lang="en-US" sz="2800" dirty="0" smtClean="0"/>
              <a:t>” Economic College changed significantly in the course of time. It prepared many generations for life difficulties and it gained a well-deserved prestige.</a:t>
            </a:r>
            <a:endParaRPr lang="ro-RO" sz="2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dirty="0" smtClean="0"/>
              <a:t>  		</a:t>
            </a:r>
            <a:r>
              <a:rPr lang="en-US" dirty="0" smtClean="0"/>
              <a:t>Today it is proudly named by one of the most important politician and economist, Virgil </a:t>
            </a:r>
            <a:r>
              <a:rPr lang="en-US" dirty="0" err="1" smtClean="0"/>
              <a:t>Madgearu</a:t>
            </a:r>
            <a:r>
              <a:rPr lang="en-US" dirty="0" smtClean="0"/>
              <a:t> who set up the basis of the modern Romanian economical education.</a:t>
            </a:r>
            <a:endParaRPr lang="ro-RO"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latin typeface="Lucida Calligraphy"/>
              </a:rPr>
              <a:t>Per </a:t>
            </a:r>
            <a:r>
              <a:rPr lang="en-US" dirty="0" err="1" smtClean="0">
                <a:latin typeface="Lucida Calligraphy"/>
              </a:rPr>
              <a:t>aspera</a:t>
            </a:r>
            <a:r>
              <a:rPr lang="en-US" dirty="0" smtClean="0">
                <a:latin typeface="Lucida Calligraphy"/>
              </a:rPr>
              <a:t> ad </a:t>
            </a:r>
            <a:r>
              <a:rPr lang="en-US" dirty="0" err="1" smtClean="0">
                <a:latin typeface="Lucida Calligraphy"/>
              </a:rPr>
              <a:t>astra</a:t>
            </a:r>
            <a:r>
              <a:rPr lang="en-US" dirty="0" smtClean="0">
                <a:latin typeface="Lucida Calligraphy"/>
              </a:rPr>
              <a:t>!</a:t>
            </a:r>
            <a:r>
              <a:rPr lang="en-US" dirty="0" smtClean="0"/>
              <a:t/>
            </a:r>
            <a:br>
              <a:rPr lang="en-US" dirty="0" smtClean="0"/>
            </a:br>
            <a:r>
              <a:rPr lang="en-US" dirty="0" smtClean="0"/>
              <a:t>  </a:t>
            </a:r>
            <a:endParaRPr lang="ro-RO" dirty="0"/>
          </a:p>
        </p:txBody>
      </p:sp>
      <p:sp>
        <p:nvSpPr>
          <p:cNvPr id="3" name="Content Placeholder 2"/>
          <p:cNvSpPr>
            <a:spLocks noGrp="1"/>
          </p:cNvSpPr>
          <p:nvPr>
            <p:ph idx="1"/>
          </p:nvPr>
        </p:nvSpPr>
        <p:spPr/>
        <p:txBody>
          <a:bodyPr/>
          <a:lstStyle/>
          <a:p>
            <a:pPr algn="ctr">
              <a:buNone/>
            </a:pPr>
            <a:r>
              <a:rPr lang="en-US" dirty="0" smtClean="0"/>
              <a:t>Through hardships to the stars!</a:t>
            </a:r>
          </a:p>
          <a:p>
            <a:pPr>
              <a:buNone/>
            </a:pPr>
            <a:r>
              <a:rPr lang="en-US" dirty="0" smtClean="0"/>
              <a:t>	    </a:t>
            </a:r>
            <a:r>
              <a:rPr lang="en-US" sz="2800" dirty="0" smtClean="0"/>
              <a:t>And due to inheritance to carry on the tradition all who are apart of the big family of “V. </a:t>
            </a:r>
            <a:r>
              <a:rPr lang="en-US" sz="2800" dirty="0" err="1" smtClean="0"/>
              <a:t>Madgearu</a:t>
            </a:r>
            <a:r>
              <a:rPr lang="en-US" sz="2800" dirty="0" smtClean="0"/>
              <a:t>” Economic College, from students to teachers, they ought to keep and go on its renown.</a:t>
            </a:r>
            <a:endParaRPr lang="ro-RO" sz="2800"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“Virgil </a:t>
            </a:r>
            <a:r>
              <a:rPr lang="en-US" dirty="0" err="1" smtClean="0"/>
              <a:t>Madgearu</a:t>
            </a:r>
            <a:r>
              <a:rPr lang="en-US" dirty="0" smtClean="0"/>
              <a:t>” Economic College</a:t>
            </a:r>
            <a:endParaRPr lang="ro-RO" dirty="0"/>
          </a:p>
        </p:txBody>
      </p:sp>
      <p:pic>
        <p:nvPicPr>
          <p:cNvPr id="4" name="Content Placeholder 3" descr="DSC04658.JPG"/>
          <p:cNvPicPr>
            <a:picLocks noGrp="1" noChangeAspect="1"/>
          </p:cNvPicPr>
          <p:nvPr>
            <p:ph idx="1"/>
          </p:nvPr>
        </p:nvPicPr>
        <p:blipFill>
          <a:blip r:embed="rId2" cstate="print"/>
          <a:stretch>
            <a:fillRect/>
          </a:stretch>
        </p:blipFill>
        <p:spPr>
          <a:xfrm>
            <a:off x="357158" y="1714488"/>
            <a:ext cx="2928958" cy="2196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DSC04652.JPG"/>
          <p:cNvPicPr>
            <a:picLocks noChangeAspect="1"/>
          </p:cNvPicPr>
          <p:nvPr/>
        </p:nvPicPr>
        <p:blipFill>
          <a:blip r:embed="rId3" cstate="print"/>
          <a:stretch>
            <a:fillRect/>
          </a:stretch>
        </p:blipFill>
        <p:spPr>
          <a:xfrm>
            <a:off x="6357950" y="3214686"/>
            <a:ext cx="2500312" cy="33337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DSC04686.JPG"/>
          <p:cNvPicPr>
            <a:picLocks noChangeAspect="1"/>
          </p:cNvPicPr>
          <p:nvPr/>
        </p:nvPicPr>
        <p:blipFill>
          <a:blip r:embed="rId4" cstate="print"/>
          <a:srcRect l="35294"/>
          <a:stretch>
            <a:fillRect/>
          </a:stretch>
        </p:blipFill>
        <p:spPr>
          <a:xfrm>
            <a:off x="3714744" y="1857364"/>
            <a:ext cx="2433095" cy="2820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DSC04672.JPG"/>
          <p:cNvPicPr>
            <a:picLocks noChangeAspect="1"/>
          </p:cNvPicPr>
          <p:nvPr/>
        </p:nvPicPr>
        <p:blipFill>
          <a:blip r:embed="rId5" cstate="print"/>
          <a:stretch>
            <a:fillRect/>
          </a:stretch>
        </p:blipFill>
        <p:spPr>
          <a:xfrm>
            <a:off x="357158" y="4214818"/>
            <a:ext cx="3143272" cy="2357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DSC04656.JPG"/>
          <p:cNvPicPr>
            <a:picLocks noGrp="1" noChangeAspect="1"/>
          </p:cNvPicPr>
          <p:nvPr>
            <p:ph idx="1"/>
          </p:nvPr>
        </p:nvPicPr>
        <p:blipFill>
          <a:blip r:embed="rId2" cstate="print"/>
          <a:srcRect b="18107"/>
          <a:stretch>
            <a:fillRect/>
          </a:stretch>
        </p:blipFill>
        <p:spPr>
          <a:xfrm>
            <a:off x="428596" y="357166"/>
            <a:ext cx="3489332" cy="21431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DSC04662.JPG"/>
          <p:cNvPicPr>
            <a:picLocks noChangeAspect="1"/>
          </p:cNvPicPr>
          <p:nvPr/>
        </p:nvPicPr>
        <p:blipFill>
          <a:blip r:embed="rId3" cstate="print"/>
          <a:stretch>
            <a:fillRect/>
          </a:stretch>
        </p:blipFill>
        <p:spPr>
          <a:xfrm>
            <a:off x="5357818" y="1071546"/>
            <a:ext cx="3429006" cy="45720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SC04666.JPG"/>
          <p:cNvPicPr>
            <a:picLocks noChangeAspect="1"/>
          </p:cNvPicPr>
          <p:nvPr/>
        </p:nvPicPr>
        <p:blipFill>
          <a:blip r:embed="rId4" cstate="print"/>
          <a:stretch>
            <a:fillRect/>
          </a:stretch>
        </p:blipFill>
        <p:spPr>
          <a:xfrm>
            <a:off x="1428728" y="2857496"/>
            <a:ext cx="2786064" cy="37147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DSC04668.JPG"/>
          <p:cNvPicPr>
            <a:picLocks noGrp="1" noChangeAspect="1"/>
          </p:cNvPicPr>
          <p:nvPr>
            <p:ph idx="1"/>
          </p:nvPr>
        </p:nvPicPr>
        <p:blipFill>
          <a:blip r:embed="rId2" cstate="print"/>
          <a:stretch>
            <a:fillRect/>
          </a:stretch>
        </p:blipFill>
        <p:spPr>
          <a:xfrm>
            <a:off x="642910" y="285728"/>
            <a:ext cx="3238523" cy="24288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DSC04674.JPG"/>
          <p:cNvPicPr>
            <a:picLocks noChangeAspect="1"/>
          </p:cNvPicPr>
          <p:nvPr/>
        </p:nvPicPr>
        <p:blipFill>
          <a:blip r:embed="rId3" cstate="print"/>
          <a:stretch>
            <a:fillRect/>
          </a:stretch>
        </p:blipFill>
        <p:spPr>
          <a:xfrm>
            <a:off x="4786314" y="3571876"/>
            <a:ext cx="4071934" cy="305395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DSC04690.JPG"/>
          <p:cNvPicPr>
            <a:picLocks noChangeAspect="1"/>
          </p:cNvPicPr>
          <p:nvPr/>
        </p:nvPicPr>
        <p:blipFill>
          <a:blip r:embed="rId4" cstate="print"/>
          <a:stretch>
            <a:fillRect/>
          </a:stretch>
        </p:blipFill>
        <p:spPr>
          <a:xfrm>
            <a:off x="142844" y="3000372"/>
            <a:ext cx="4429124" cy="332184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DSC04700.JPG"/>
          <p:cNvPicPr>
            <a:picLocks noChangeAspect="1"/>
          </p:cNvPicPr>
          <p:nvPr/>
        </p:nvPicPr>
        <p:blipFill>
          <a:blip r:embed="rId5" cstate="print"/>
          <a:stretch>
            <a:fillRect/>
          </a:stretch>
        </p:blipFill>
        <p:spPr>
          <a:xfrm>
            <a:off x="5143504" y="428604"/>
            <a:ext cx="3619493" cy="2714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a:rPr>
              <a:t>Our school magazine</a:t>
            </a:r>
            <a:endParaRPr lang="ro-RO" dirty="0"/>
          </a:p>
        </p:txBody>
      </p:sp>
      <p:sp>
        <p:nvSpPr>
          <p:cNvPr id="3" name="Content Placeholder 2"/>
          <p:cNvSpPr>
            <a:spLocks noGrp="1"/>
          </p:cNvSpPr>
          <p:nvPr>
            <p:ph idx="1"/>
          </p:nvPr>
        </p:nvSpPr>
        <p:spPr/>
        <p:txBody>
          <a:bodyPr>
            <a:normAutofit/>
          </a:bodyPr>
          <a:lstStyle/>
          <a:p>
            <a:pPr>
              <a:buNone/>
            </a:pPr>
            <a:r>
              <a:rPr lang="en-US" dirty="0" smtClean="0"/>
              <a:t>		The school magazine offered us an opportunity to assert ourselves. It gave us trust in our own forces and the hope  that even the small things that go through our mind day by day are valuable. </a:t>
            </a:r>
            <a:endParaRPr lang="ro-RO" dirty="0"/>
          </a:p>
        </p:txBody>
      </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		Also, it represents a way to get to know our colleagues better and the teachers who guided us too. The most valuable thing we gained is the experience which will surely be useful in the future.</a:t>
            </a:r>
            <a:endParaRPr lang="ro-RO" dirty="0"/>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pic>
        <p:nvPicPr>
          <p:cNvPr id="4" name="Content Placeholder 3" descr="untitled.bmp"/>
          <p:cNvPicPr>
            <a:picLocks noGrp="1" noChangeAspect="1"/>
          </p:cNvPicPr>
          <p:nvPr>
            <p:ph idx="1"/>
          </p:nvPr>
        </p:nvPicPr>
        <p:blipFill>
          <a:blip r:embed="rId2"/>
          <a:stretch>
            <a:fillRect/>
          </a:stretch>
        </p:blipFill>
        <p:spPr>
          <a:xfrm>
            <a:off x="500034" y="357166"/>
            <a:ext cx="3214710" cy="4589224"/>
          </a:xfrm>
        </p:spPr>
      </p:pic>
      <p:sp>
        <p:nvSpPr>
          <p:cNvPr id="6" name="TextBox 5"/>
          <p:cNvSpPr txBox="1"/>
          <p:nvPr/>
        </p:nvSpPr>
        <p:spPr>
          <a:xfrm>
            <a:off x="3929058" y="1857364"/>
            <a:ext cx="4500594" cy="2246769"/>
          </a:xfrm>
          <a:prstGeom prst="rect">
            <a:avLst/>
          </a:prstGeom>
          <a:noFill/>
        </p:spPr>
        <p:txBody>
          <a:bodyPr wrap="square" rtlCol="0">
            <a:spAutoFit/>
          </a:bodyPr>
          <a:lstStyle/>
          <a:p>
            <a:r>
              <a:rPr lang="en-US" sz="2800" dirty="0" smtClean="0">
                <a:solidFill>
                  <a:schemeClr val="bg1"/>
                </a:solidFill>
              </a:rPr>
              <a:t> In our school magazine you find information about school projects, pictures from events, poems and stories written by our students. </a:t>
            </a:r>
            <a:endParaRPr lang="ro-RO" sz="2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bg1"/>
                </a:solidFill>
                <a:latin typeface="Lucida Calligraphy" pitchFamily="66" charset="0"/>
              </a:rPr>
              <a:t>            </a:t>
            </a:r>
            <a:r>
              <a:rPr lang="ro-RO" sz="3600" dirty="0" smtClean="0">
                <a:solidFill>
                  <a:schemeClr val="bg1"/>
                </a:solidFill>
                <a:latin typeface="Lucida Calligraphy" pitchFamily="66" charset="0"/>
              </a:rPr>
              <a:t>General  biography </a:t>
            </a:r>
            <a:endParaRPr lang="en-US" sz="3600" dirty="0"/>
          </a:p>
        </p:txBody>
      </p:sp>
      <p:sp>
        <p:nvSpPr>
          <p:cNvPr id="3" name="Content Placeholder 2"/>
          <p:cNvSpPr>
            <a:spLocks noGrp="1"/>
          </p:cNvSpPr>
          <p:nvPr>
            <p:ph idx="1"/>
          </p:nvPr>
        </p:nvSpPr>
        <p:spPr>
          <a:xfrm>
            <a:off x="2857488" y="1571612"/>
            <a:ext cx="5857916" cy="3948114"/>
          </a:xfrm>
        </p:spPr>
        <p:txBody>
          <a:bodyPr>
            <a:normAutofit fontScale="77500" lnSpcReduction="20000"/>
          </a:bodyPr>
          <a:lstStyle/>
          <a:p>
            <a:pPr>
              <a:buNone/>
            </a:pPr>
            <a:r>
              <a:rPr lang="ro-RO" b="1" dirty="0" smtClean="0"/>
              <a:t>		</a:t>
            </a:r>
            <a:r>
              <a:rPr lang="en-US" sz="3900" b="1" dirty="0" smtClean="0"/>
              <a:t>Virgil </a:t>
            </a:r>
            <a:r>
              <a:rPr lang="en-US" sz="3900" b="1" dirty="0" err="1" smtClean="0"/>
              <a:t>Traian</a:t>
            </a:r>
            <a:r>
              <a:rPr lang="en-US" sz="3900" b="1" dirty="0" smtClean="0"/>
              <a:t>  </a:t>
            </a:r>
            <a:r>
              <a:rPr lang="en-US" sz="3900" b="1" dirty="0" err="1" smtClean="0"/>
              <a:t>Madgearu</a:t>
            </a:r>
            <a:r>
              <a:rPr lang="ro-RO" sz="3900" b="1" dirty="0" smtClean="0"/>
              <a:t> </a:t>
            </a:r>
            <a:r>
              <a:rPr lang="en-US" sz="3900" dirty="0" smtClean="0"/>
              <a:t>was </a:t>
            </a:r>
            <a:r>
              <a:rPr lang="ro-RO" sz="3900" dirty="0" smtClean="0"/>
              <a:t>born on the 14th of December</a:t>
            </a:r>
            <a:r>
              <a:rPr lang="en-US" sz="3900" dirty="0" smtClean="0"/>
              <a:t> 1887 </a:t>
            </a:r>
            <a:r>
              <a:rPr lang="ro-RO" sz="3900" dirty="0" smtClean="0"/>
              <a:t>and he died on the 27th of November 1940. </a:t>
            </a:r>
          </a:p>
          <a:p>
            <a:pPr>
              <a:buNone/>
            </a:pPr>
            <a:r>
              <a:rPr lang="ro-RO" sz="3900" dirty="0" smtClean="0"/>
              <a:t>	He was a </a:t>
            </a:r>
            <a:r>
              <a:rPr lang="en-US" sz="3900" dirty="0" smtClean="0"/>
              <a:t>Romanian economist </a:t>
            </a:r>
            <a:r>
              <a:rPr lang="ro-RO" sz="3900" dirty="0" smtClean="0"/>
              <a:t>having </a:t>
            </a:r>
            <a:r>
              <a:rPr lang="en-US" sz="3900" dirty="0" smtClean="0"/>
              <a:t> important activity as an essay-writer and journalist</a:t>
            </a:r>
            <a:r>
              <a:rPr lang="ro-RO" sz="3900" dirty="0" smtClean="0"/>
              <a:t>. </a:t>
            </a:r>
            <a:endParaRPr lang="en-US" sz="3900" dirty="0" smtClean="0"/>
          </a:p>
          <a:p>
            <a:pPr>
              <a:buNone/>
            </a:pPr>
            <a:r>
              <a:rPr lang="ro-RO" sz="3900" dirty="0" smtClean="0"/>
              <a:t>		</a:t>
            </a:r>
            <a:endParaRPr lang="en-US" sz="3900" dirty="0" smtClean="0"/>
          </a:p>
          <a:p>
            <a:pPr>
              <a:buNone/>
            </a:pPr>
            <a:r>
              <a:rPr lang="bs-Latn-BA" dirty="0" smtClean="0"/>
              <a:t> </a:t>
            </a:r>
            <a:endParaRPr lang="en-US" dirty="0"/>
          </a:p>
        </p:txBody>
      </p:sp>
      <p:pic>
        <p:nvPicPr>
          <p:cNvPr id="4" name="Picture 3" descr="madgearu.jpg"/>
          <p:cNvPicPr>
            <a:picLocks noChangeAspect="1"/>
          </p:cNvPicPr>
          <p:nvPr/>
        </p:nvPicPr>
        <p:blipFill>
          <a:blip r:embed="rId2" cstate="print"/>
          <a:stretch>
            <a:fillRect/>
          </a:stretch>
        </p:blipFill>
        <p:spPr>
          <a:xfrm>
            <a:off x="428596" y="1000108"/>
            <a:ext cx="2189903" cy="3472974"/>
          </a:xfrm>
          <a:prstGeom prst="roundRect">
            <a:avLst>
              <a:gd name="adj" fmla="val 4167"/>
            </a:avLst>
          </a:prstGeom>
          <a:solidFill>
            <a:srgbClr val="FFFFFF"/>
          </a:solidFill>
          <a:ln w="76200" cap="sq">
            <a:solidFill>
              <a:srgbClr val="292929"/>
            </a:solidFill>
            <a:miter lim="800000"/>
          </a:ln>
          <a:effectLst>
            <a:innerShdw blurRad="63500" dist="50800" dir="5400000">
              <a:prstClr val="black">
                <a:alpha val="50000"/>
              </a:prstClr>
            </a:innerShdw>
            <a:reflection blurRad="12700" stA="28000" endPos="28000" dist="5000" dir="5400000" sy="-100000" algn="bl" rotWithShape="0"/>
          </a:effectLst>
          <a:scene3d>
            <a:camera prst="isometricOffAxis1Righ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3259889285"/>
      </p:ext>
    </p:extLst>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a:rPr>
              <a:t>Bibliography</a:t>
            </a:r>
            <a:endParaRPr lang="en-US" dirty="0">
              <a:latin typeface="Lucida Calligraphy"/>
            </a:endParaRPr>
          </a:p>
        </p:txBody>
      </p:sp>
      <p:sp>
        <p:nvSpPr>
          <p:cNvPr id="3" name="Content Placeholder 2"/>
          <p:cNvSpPr>
            <a:spLocks noGrp="1"/>
          </p:cNvSpPr>
          <p:nvPr>
            <p:ph idx="1"/>
          </p:nvPr>
        </p:nvSpPr>
        <p:spPr/>
        <p:txBody>
          <a:bodyPr/>
          <a:lstStyle/>
          <a:p>
            <a:endParaRPr lang="en-US" dirty="0" smtClean="0"/>
          </a:p>
          <a:p>
            <a:r>
              <a:rPr lang="en-US" dirty="0" smtClean="0"/>
              <a:t>“</a:t>
            </a:r>
            <a:r>
              <a:rPr lang="en-US" dirty="0" smtClean="0"/>
              <a:t>Professor Virgil </a:t>
            </a:r>
            <a:r>
              <a:rPr lang="en-US" dirty="0" err="1" smtClean="0"/>
              <a:t>Madgearu</a:t>
            </a:r>
            <a:r>
              <a:rPr lang="en-US" dirty="0" smtClean="0"/>
              <a:t>”- V. </a:t>
            </a:r>
            <a:r>
              <a:rPr lang="en-US" dirty="0" err="1" smtClean="0"/>
              <a:t>Malinschi</a:t>
            </a:r>
            <a:r>
              <a:rPr lang="en-US" dirty="0" smtClean="0"/>
              <a:t>, The Academy of Socialist Republic of Romania, Bucharest, 1975</a:t>
            </a:r>
            <a:endParaRPr lang="en-US" dirty="0" smtClean="0"/>
          </a:p>
        </p:txBody>
      </p:sp>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910" y="2500306"/>
            <a:ext cx="7858180" cy="2677656"/>
          </a:xfrm>
          <a:prstGeom prst="rect">
            <a:avLst/>
          </a:prstGeom>
          <a:noFill/>
        </p:spPr>
        <p:txBody>
          <a:bodyPr wrap="square" rtlCol="0">
            <a:spAutoFit/>
          </a:bodyPr>
          <a:lstStyle/>
          <a:p>
            <a:r>
              <a:rPr lang="en-US" sz="2400" b="1" i="1" dirty="0" smtClean="0">
                <a:solidFill>
                  <a:schemeClr val="bg1"/>
                </a:solidFill>
              </a:rPr>
              <a:t>The project was realized by</a:t>
            </a:r>
            <a:r>
              <a:rPr lang="en-US" sz="2400" dirty="0" smtClean="0">
                <a:solidFill>
                  <a:schemeClr val="bg1"/>
                </a:solidFill>
              </a:rPr>
              <a:t>:</a:t>
            </a:r>
          </a:p>
          <a:p>
            <a:r>
              <a:rPr lang="en-US" sz="2400" dirty="0" smtClean="0">
                <a:solidFill>
                  <a:schemeClr val="bg1"/>
                </a:solidFill>
              </a:rPr>
              <a:t>Bianca Elena </a:t>
            </a:r>
            <a:r>
              <a:rPr lang="en-US" sz="2400" dirty="0" err="1" smtClean="0">
                <a:solidFill>
                  <a:schemeClr val="bg1"/>
                </a:solidFill>
              </a:rPr>
              <a:t>Brisca</a:t>
            </a:r>
            <a:r>
              <a:rPr lang="en-US" sz="2400" dirty="0" smtClean="0">
                <a:solidFill>
                  <a:schemeClr val="bg1"/>
                </a:solidFill>
              </a:rPr>
              <a:t>		</a:t>
            </a:r>
            <a:r>
              <a:rPr lang="en-US" sz="2400" dirty="0" smtClean="0">
                <a:solidFill>
                  <a:schemeClr val="bg1"/>
                </a:solidFill>
              </a:rPr>
              <a:t>bianca_brisca@icloud.com</a:t>
            </a:r>
            <a:endParaRPr lang="en-US" sz="2400" dirty="0" smtClean="0">
              <a:solidFill>
                <a:schemeClr val="bg1"/>
              </a:solidFill>
            </a:endParaRPr>
          </a:p>
          <a:p>
            <a:r>
              <a:rPr lang="en-US" sz="2400" dirty="0" smtClean="0">
                <a:solidFill>
                  <a:schemeClr val="bg1"/>
                </a:solidFill>
              </a:rPr>
              <a:t>Catalina Elena </a:t>
            </a:r>
            <a:r>
              <a:rPr lang="en-US" sz="2400" dirty="0" err="1" smtClean="0">
                <a:solidFill>
                  <a:schemeClr val="bg1"/>
                </a:solidFill>
              </a:rPr>
              <a:t>Fratila</a:t>
            </a:r>
            <a:r>
              <a:rPr lang="en-US" sz="2400" dirty="0" smtClean="0">
                <a:solidFill>
                  <a:schemeClr val="bg1"/>
                </a:solidFill>
              </a:rPr>
              <a:t>		</a:t>
            </a:r>
            <a:r>
              <a:rPr lang="en-US" sz="2400" dirty="0" smtClean="0">
                <a:solidFill>
                  <a:schemeClr val="bg1"/>
                </a:solidFill>
              </a:rPr>
              <a:t>catuza97@yahoo.com		</a:t>
            </a:r>
            <a:endParaRPr lang="en-US" sz="2400" dirty="0" smtClean="0">
              <a:solidFill>
                <a:schemeClr val="bg1"/>
              </a:solidFill>
            </a:endParaRPr>
          </a:p>
          <a:p>
            <a:r>
              <a:rPr lang="en-US" sz="2400" dirty="0" smtClean="0">
                <a:solidFill>
                  <a:schemeClr val="bg1"/>
                </a:solidFill>
              </a:rPr>
              <a:t>Irina </a:t>
            </a:r>
            <a:r>
              <a:rPr lang="en-US" sz="2400" dirty="0" err="1" smtClean="0">
                <a:solidFill>
                  <a:schemeClr val="bg1"/>
                </a:solidFill>
              </a:rPr>
              <a:t>Denisa</a:t>
            </a:r>
            <a:r>
              <a:rPr lang="en-US" sz="2400" dirty="0" smtClean="0">
                <a:solidFill>
                  <a:schemeClr val="bg1"/>
                </a:solidFill>
              </a:rPr>
              <a:t> </a:t>
            </a:r>
            <a:r>
              <a:rPr lang="en-US" sz="2400" dirty="0" err="1" smtClean="0">
                <a:solidFill>
                  <a:schemeClr val="bg1"/>
                </a:solidFill>
              </a:rPr>
              <a:t>Munteanu</a:t>
            </a:r>
            <a:r>
              <a:rPr lang="en-US" sz="2400" dirty="0" smtClean="0">
                <a:solidFill>
                  <a:schemeClr val="bg1"/>
                </a:solidFill>
              </a:rPr>
              <a:t>	</a:t>
            </a:r>
            <a:r>
              <a:rPr lang="en-US" sz="2400" dirty="0" smtClean="0">
                <a:solidFill>
                  <a:schemeClr val="bg1"/>
                </a:solidFill>
              </a:rPr>
              <a:t>irina_deni@yahoo.com</a:t>
            </a:r>
            <a:endParaRPr lang="en-US" sz="2400" dirty="0" smtClean="0">
              <a:solidFill>
                <a:schemeClr val="bg1"/>
              </a:solidFill>
            </a:endParaRPr>
          </a:p>
          <a:p>
            <a:endParaRPr lang="en-US" sz="2400" dirty="0" smtClean="0">
              <a:solidFill>
                <a:schemeClr val="bg1"/>
              </a:solidFill>
            </a:endParaRPr>
          </a:p>
          <a:p>
            <a:r>
              <a:rPr lang="en-US" sz="2400" b="1" i="1" dirty="0" smtClean="0">
                <a:solidFill>
                  <a:schemeClr val="bg1"/>
                </a:solidFill>
              </a:rPr>
              <a:t>Coordinator Teacher</a:t>
            </a:r>
            <a:r>
              <a:rPr lang="en-US" sz="2400" dirty="0" smtClean="0">
                <a:solidFill>
                  <a:schemeClr val="bg1"/>
                </a:solidFill>
              </a:rPr>
              <a:t>:</a:t>
            </a:r>
            <a:endParaRPr lang="en-US" sz="2400" dirty="0" smtClean="0">
              <a:solidFill>
                <a:schemeClr val="bg1"/>
              </a:solidFill>
            </a:endParaRPr>
          </a:p>
          <a:p>
            <a:r>
              <a:rPr lang="en-US" sz="2400" dirty="0" smtClean="0">
                <a:solidFill>
                  <a:schemeClr val="bg1"/>
                </a:solidFill>
              </a:rPr>
              <a:t>Mariana </a:t>
            </a:r>
            <a:r>
              <a:rPr lang="en-US" sz="2400" dirty="0" err="1" smtClean="0">
                <a:solidFill>
                  <a:schemeClr val="bg1"/>
                </a:solidFill>
              </a:rPr>
              <a:t>Schiaua</a:t>
            </a:r>
            <a:r>
              <a:rPr lang="en-US" sz="2400" dirty="0" smtClean="0">
                <a:solidFill>
                  <a:schemeClr val="bg1"/>
                </a:solidFill>
              </a:rPr>
              <a:t>	</a:t>
            </a:r>
            <a:r>
              <a:rPr lang="en-US" sz="2400" smtClean="0">
                <a:solidFill>
                  <a:schemeClr val="bg1"/>
                </a:solidFill>
              </a:rPr>
              <a:t>	</a:t>
            </a:r>
            <a:r>
              <a:rPr lang="en-US" sz="2400" smtClean="0">
                <a:solidFill>
                  <a:schemeClr val="bg1"/>
                </a:solidFill>
              </a:rPr>
              <a:t>marianaschiaua@rdslink.ro</a:t>
            </a:r>
            <a:endParaRPr lang="ro-RO" sz="2400" dirty="0">
              <a:solidFill>
                <a:schemeClr val="bg1"/>
              </a:solidFill>
            </a:endParaRPr>
          </a:p>
        </p:txBody>
      </p:sp>
      <p:sp>
        <p:nvSpPr>
          <p:cNvPr id="8" name="TextBox 7"/>
          <p:cNvSpPr txBox="1"/>
          <p:nvPr/>
        </p:nvSpPr>
        <p:spPr>
          <a:xfrm>
            <a:off x="1500166" y="928670"/>
            <a:ext cx="6072230" cy="1200329"/>
          </a:xfrm>
          <a:prstGeom prst="rect">
            <a:avLst/>
          </a:prstGeom>
          <a:noFill/>
        </p:spPr>
        <p:txBody>
          <a:bodyPr wrap="square" rtlCol="0">
            <a:spAutoFit/>
          </a:bodyPr>
          <a:lstStyle/>
          <a:p>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ro-RO"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600" dirty="0" smtClean="0">
                <a:solidFill>
                  <a:schemeClr val="bg1"/>
                </a:solidFill>
                <a:latin typeface="Lucida Calligraphy" pitchFamily="66" charset="0"/>
              </a:rPr>
              <a:t>A  Highly  Reputed  Professor ! </a:t>
            </a:r>
            <a:endParaRPr lang="ro-RO" sz="3600" dirty="0"/>
          </a:p>
        </p:txBody>
      </p:sp>
      <p:sp>
        <p:nvSpPr>
          <p:cNvPr id="3" name="Content Placeholder 2"/>
          <p:cNvSpPr>
            <a:spLocks noGrp="1"/>
          </p:cNvSpPr>
          <p:nvPr>
            <p:ph idx="1"/>
          </p:nvPr>
        </p:nvSpPr>
        <p:spPr>
          <a:xfrm>
            <a:off x="-214346" y="1571612"/>
            <a:ext cx="6543692" cy="3857652"/>
          </a:xfrm>
        </p:spPr>
        <p:txBody>
          <a:bodyPr>
            <a:normAutofit/>
          </a:bodyPr>
          <a:lstStyle/>
          <a:p>
            <a:pPr>
              <a:buNone/>
            </a:pPr>
            <a:r>
              <a:rPr lang="ro-RO" dirty="0" smtClean="0"/>
              <a:t>		As a highly reputed professor</a:t>
            </a:r>
            <a:r>
              <a:rPr lang="en-US" dirty="0" smtClean="0"/>
              <a:t>,</a:t>
            </a:r>
            <a:r>
              <a:rPr lang="ro-RO" dirty="0" smtClean="0"/>
              <a:t> Virgil Madgearu paid a special attention to the training of the students, organizing and leading courses for the doctor’s degree</a:t>
            </a:r>
            <a:r>
              <a:rPr lang="en-US" dirty="0" smtClean="0"/>
              <a:t> in economic sciences</a:t>
            </a:r>
            <a:r>
              <a:rPr lang="ro-RO" dirty="0" smtClean="0"/>
              <a:t> . </a:t>
            </a:r>
          </a:p>
          <a:p>
            <a:pPr>
              <a:buNone/>
            </a:pPr>
            <a:r>
              <a:rPr lang="ro-RO" sz="2800" dirty="0" smtClean="0"/>
              <a:t>	 	</a:t>
            </a:r>
          </a:p>
          <a:p>
            <a:endParaRPr lang="ro-RO" dirty="0"/>
          </a:p>
        </p:txBody>
      </p:sp>
      <p:pic>
        <p:nvPicPr>
          <p:cNvPr id="4" name="Picture 3" descr="img21.jpg"/>
          <p:cNvPicPr>
            <a:picLocks noChangeAspect="1"/>
          </p:cNvPicPr>
          <p:nvPr/>
        </p:nvPicPr>
        <p:blipFill>
          <a:blip r:embed="rId2" cstate="print"/>
          <a:stretch>
            <a:fillRect/>
          </a:stretch>
        </p:blipFill>
        <p:spPr>
          <a:xfrm>
            <a:off x="6215074" y="1714488"/>
            <a:ext cx="2651403"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600" dirty="0" smtClean="0">
                <a:solidFill>
                  <a:schemeClr val="bg1"/>
                </a:solidFill>
                <a:latin typeface="Lucida Calligraphy" pitchFamily="66" charset="0"/>
              </a:rPr>
              <a:t>Impressive </a:t>
            </a:r>
            <a:br>
              <a:rPr lang="ro-RO" sz="3600" dirty="0" smtClean="0">
                <a:solidFill>
                  <a:schemeClr val="bg1"/>
                </a:solidFill>
                <a:latin typeface="Lucida Calligraphy" pitchFamily="66" charset="0"/>
              </a:rPr>
            </a:br>
            <a:r>
              <a:rPr lang="ro-RO" sz="3600" dirty="0" smtClean="0">
                <a:solidFill>
                  <a:schemeClr val="bg1"/>
                </a:solidFill>
                <a:latin typeface="Lucida Calligraphy" pitchFamily="66" charset="0"/>
              </a:rPr>
              <a:t> Work and Importance ! </a:t>
            </a:r>
            <a:endParaRPr lang="ro-RO" sz="3600" dirty="0"/>
          </a:p>
        </p:txBody>
      </p:sp>
      <p:sp>
        <p:nvSpPr>
          <p:cNvPr id="3" name="Content Placeholder 2"/>
          <p:cNvSpPr>
            <a:spLocks noGrp="1"/>
          </p:cNvSpPr>
          <p:nvPr>
            <p:ph idx="1"/>
          </p:nvPr>
        </p:nvSpPr>
        <p:spPr/>
        <p:txBody>
          <a:bodyPr>
            <a:normAutofit/>
          </a:bodyPr>
          <a:lstStyle/>
          <a:p>
            <a:pPr>
              <a:buNone/>
            </a:pPr>
            <a:r>
              <a:rPr lang="ro-RO" dirty="0" smtClean="0"/>
              <a:t>	</a:t>
            </a:r>
            <a:r>
              <a:rPr lang="en-US" dirty="0" smtClean="0"/>
              <a:t>    </a:t>
            </a:r>
            <a:r>
              <a:rPr lang="en-US" sz="2800" dirty="0" smtClean="0"/>
              <a:t>He contributed to the formation of economists for the practical activity in enterprises, for state administration, for education and scientific research.</a:t>
            </a:r>
            <a:endParaRPr lang="ro-RO" sz="2800" dirty="0" smtClean="0"/>
          </a:p>
          <a:p>
            <a:pPr>
              <a:buNone/>
            </a:pPr>
            <a:r>
              <a:rPr lang="ro-RO" dirty="0" smtClean="0"/>
              <a:t>	     </a:t>
            </a:r>
            <a:r>
              <a:rPr lang="ro-RO" sz="2800" dirty="0" smtClean="0"/>
              <a:t>His work impresses us today, by the variety of its topics, as well as by the vast and solid documentation. </a:t>
            </a:r>
          </a:p>
          <a:p>
            <a:pPr>
              <a:buNone/>
            </a:pPr>
            <a:endParaRPr lang="ro-RO" dirty="0"/>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4400" dirty="0" smtClean="0">
                <a:latin typeface="Lucida Sans Unicode" pitchFamily="34" charset="0"/>
                <a:cs typeface="Lucida Sans Unicode" pitchFamily="34" charset="0"/>
              </a:rPr>
              <a:t>Principles.Concepts. Methods.</a:t>
            </a:r>
            <a:endParaRPr lang="ro-RO" sz="4400" dirty="0">
              <a:latin typeface="Lucida Sans Unicode" pitchFamily="34" charset="0"/>
              <a:cs typeface="Lucida Sans Unicode" pitchFamily="34" charset="0"/>
            </a:endParaRPr>
          </a:p>
        </p:txBody>
      </p:sp>
      <p:sp>
        <p:nvSpPr>
          <p:cNvPr id="3" name="Content Placeholder 2"/>
          <p:cNvSpPr>
            <a:spLocks noGrp="1"/>
          </p:cNvSpPr>
          <p:nvPr>
            <p:ph idx="1"/>
          </p:nvPr>
        </p:nvSpPr>
        <p:spPr>
          <a:xfrm>
            <a:off x="142844" y="1600200"/>
            <a:ext cx="8543956" cy="3733800"/>
          </a:xfrm>
        </p:spPr>
        <p:txBody>
          <a:bodyPr>
            <a:normAutofit/>
          </a:bodyPr>
          <a:lstStyle/>
          <a:p>
            <a:pPr lvl="1">
              <a:buNone/>
            </a:pPr>
            <a:r>
              <a:rPr lang="en-US" sz="2500" dirty="0" smtClean="0"/>
              <a:t>         </a:t>
            </a:r>
            <a:r>
              <a:rPr lang="en-US" sz="2600" dirty="0" smtClean="0"/>
              <a:t>Firstly, f</a:t>
            </a:r>
            <a:r>
              <a:rPr lang="ro-RO" sz="2600" dirty="0" smtClean="0"/>
              <a:t>or him a university course implies</a:t>
            </a:r>
            <a:r>
              <a:rPr lang="en-US" sz="2600" dirty="0" smtClean="0"/>
              <a:t> </a:t>
            </a:r>
            <a:r>
              <a:rPr lang="ro-RO" sz="2600" dirty="0" smtClean="0"/>
              <a:t>a</a:t>
            </a:r>
            <a:r>
              <a:rPr lang="en-US" sz="2600" dirty="0" smtClean="0"/>
              <a:t> </a:t>
            </a:r>
            <a:r>
              <a:rPr lang="ro-RO" sz="2600" dirty="0" smtClean="0"/>
              <a:t>conception, a method and systematic plan of dealing with the problems</a:t>
            </a:r>
            <a:r>
              <a:rPr lang="en-US" sz="2600" dirty="0" smtClean="0"/>
              <a:t>.</a:t>
            </a:r>
            <a:endParaRPr lang="ro-RO" sz="2600" dirty="0" smtClean="0"/>
          </a:p>
          <a:p>
            <a:pPr lvl="1">
              <a:buNone/>
            </a:pPr>
            <a:r>
              <a:rPr lang="ro-RO" sz="2600" dirty="0" smtClean="0"/>
              <a:t>		</a:t>
            </a:r>
            <a:r>
              <a:rPr lang="en-US" sz="2600" dirty="0" smtClean="0"/>
              <a:t>    </a:t>
            </a:r>
            <a:r>
              <a:rPr lang="ro-RO" sz="2600" dirty="0" smtClean="0"/>
              <a:t>This methodologic principle was respected in all his course</a:t>
            </a:r>
            <a:r>
              <a:rPr lang="en-US" sz="2600" dirty="0" smtClean="0"/>
              <a:t>s</a:t>
            </a:r>
            <a:r>
              <a:rPr lang="ro-RO" sz="2600" dirty="0" smtClean="0"/>
              <a:t>. </a:t>
            </a:r>
          </a:p>
          <a:p>
            <a:pPr lvl="1">
              <a:buNone/>
            </a:pPr>
            <a:r>
              <a:rPr lang="ro-RO" sz="2600" dirty="0" smtClean="0"/>
              <a:t>		</a:t>
            </a:r>
            <a:r>
              <a:rPr lang="en-US" sz="2600" dirty="0" smtClean="0"/>
              <a:t>    </a:t>
            </a:r>
            <a:r>
              <a:rPr lang="ro-RO" sz="2600" dirty="0" smtClean="0"/>
              <a:t>He brought a real contribution to the formulation of certain notions, concepts and economic categories. </a:t>
            </a:r>
            <a:endParaRPr lang="ro-RO" sz="2600" dirty="0"/>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143000"/>
          </a:xfrm>
        </p:spPr>
        <p:txBody>
          <a:bodyPr/>
          <a:lstStyle/>
          <a:p>
            <a:pPr algn="l"/>
            <a:r>
              <a:rPr lang="en-US" sz="3600" dirty="0" smtClean="0">
                <a:latin typeface="Lucida Calligraphy" pitchFamily="66" charset="0"/>
              </a:rPr>
              <a:t>  </a:t>
            </a:r>
            <a:r>
              <a:rPr lang="ro-RO" sz="3600" dirty="0" smtClean="0">
                <a:latin typeface="Lucida Calligraphy" pitchFamily="66" charset="0"/>
              </a:rPr>
              <a:t>Definitions, Notions &amp; </a:t>
            </a:r>
            <a:r>
              <a:rPr lang="en-US" sz="3600" dirty="0" smtClean="0">
                <a:latin typeface="Lucida Calligraphy" pitchFamily="66" charset="0"/>
              </a:rPr>
              <a:t/>
            </a:r>
            <a:br>
              <a:rPr lang="en-US" sz="3600" dirty="0" smtClean="0">
                <a:latin typeface="Lucida Calligraphy" pitchFamily="66" charset="0"/>
              </a:rPr>
            </a:br>
            <a:r>
              <a:rPr lang="en-US" sz="3600" dirty="0" smtClean="0">
                <a:latin typeface="Lucida Calligraphy" pitchFamily="66" charset="0"/>
              </a:rPr>
              <a:t>        </a:t>
            </a:r>
            <a:r>
              <a:rPr lang="ro-RO" sz="3600" dirty="0" smtClean="0">
                <a:latin typeface="Lucida Calligraphy" pitchFamily="66" charset="0"/>
              </a:rPr>
              <a:t>Categories</a:t>
            </a:r>
            <a:r>
              <a:rPr lang="ro-RO" sz="3600" dirty="0" smtClean="0"/>
              <a:t> </a:t>
            </a:r>
            <a:endParaRPr lang="ro-RO" sz="3600" dirty="0"/>
          </a:p>
        </p:txBody>
      </p:sp>
      <p:sp>
        <p:nvSpPr>
          <p:cNvPr id="3" name="Content Placeholder 2"/>
          <p:cNvSpPr>
            <a:spLocks noGrp="1"/>
          </p:cNvSpPr>
          <p:nvPr>
            <p:ph idx="1"/>
          </p:nvPr>
        </p:nvSpPr>
        <p:spPr>
          <a:xfrm>
            <a:off x="428596" y="1214422"/>
            <a:ext cx="8229600" cy="4500594"/>
          </a:xfrm>
        </p:spPr>
        <p:txBody>
          <a:bodyPr>
            <a:normAutofit lnSpcReduction="10000"/>
          </a:bodyPr>
          <a:lstStyle/>
          <a:p>
            <a:pPr>
              <a:buNone/>
            </a:pPr>
            <a:r>
              <a:rPr lang="ro-RO" dirty="0" smtClean="0"/>
              <a:t>	</a:t>
            </a:r>
          </a:p>
          <a:p>
            <a:pPr>
              <a:buNone/>
            </a:pPr>
            <a:r>
              <a:rPr lang="en-US" sz="2200" dirty="0" smtClean="0"/>
              <a:t>         </a:t>
            </a:r>
          </a:p>
          <a:p>
            <a:pPr>
              <a:buNone/>
            </a:pPr>
            <a:r>
              <a:rPr lang="en-US" sz="2400" b="1" dirty="0" smtClean="0"/>
              <a:t>           </a:t>
            </a:r>
            <a:r>
              <a:rPr lang="en-US" sz="2400" dirty="0" smtClean="0"/>
              <a:t> </a:t>
            </a:r>
            <a:r>
              <a:rPr lang="ro-RO" sz="2400" dirty="0" smtClean="0"/>
              <a:t>One of his concepts was the definition of the political</a:t>
            </a:r>
            <a:r>
              <a:rPr lang="en-US" sz="2400" dirty="0" smtClean="0"/>
              <a:t> </a:t>
            </a:r>
            <a:r>
              <a:rPr lang="ro-RO" sz="2400" dirty="0" smtClean="0"/>
              <a:t>economy considered as a science which deals with the rules governing : production, circulation, distribution and the consumption of material goods. </a:t>
            </a:r>
          </a:p>
          <a:p>
            <a:pPr>
              <a:buNone/>
            </a:pPr>
            <a:r>
              <a:rPr lang="en-US" sz="2400" dirty="0" smtClean="0"/>
              <a:t> 		</a:t>
            </a:r>
            <a:r>
              <a:rPr lang="ro-RO" sz="2400" dirty="0" smtClean="0"/>
              <a:t>Such notions and categories as : </a:t>
            </a:r>
          </a:p>
          <a:p>
            <a:pPr>
              <a:buFont typeface="Wingdings" pitchFamily="2" charset="2"/>
              <a:buChar char="ü"/>
            </a:pPr>
            <a:r>
              <a:rPr lang="ro-RO" sz="2400" dirty="0" smtClean="0"/>
              <a:t>value</a:t>
            </a:r>
          </a:p>
          <a:p>
            <a:pPr>
              <a:buFont typeface="Wingdings" pitchFamily="2" charset="2"/>
              <a:buChar char="ü"/>
            </a:pPr>
            <a:r>
              <a:rPr lang="ro-RO" sz="2400" dirty="0" smtClean="0"/>
              <a:t>accumulation of capital</a:t>
            </a:r>
            <a:endParaRPr lang="en-US" sz="2400" dirty="0" smtClean="0"/>
          </a:p>
          <a:p>
            <a:pPr>
              <a:buFont typeface="Wingdings" pitchFamily="2" charset="2"/>
              <a:buChar char="ü"/>
            </a:pPr>
            <a:r>
              <a:rPr lang="ro-RO" sz="2400" dirty="0" smtClean="0"/>
              <a:t>price</a:t>
            </a:r>
          </a:p>
          <a:p>
            <a:pPr>
              <a:buFont typeface="Wingdings" pitchFamily="2" charset="2"/>
              <a:buChar char="ü"/>
            </a:pPr>
            <a:r>
              <a:rPr lang="ro-RO" sz="2400" dirty="0" smtClean="0"/>
              <a:t>profit </a:t>
            </a:r>
          </a:p>
          <a:p>
            <a:pPr>
              <a:buNone/>
            </a:pPr>
            <a:endParaRPr lang="ro-RO" dirty="0"/>
          </a:p>
        </p:txBody>
      </p:sp>
      <p:pic>
        <p:nvPicPr>
          <p:cNvPr id="4" name="Picture 3" descr="Old_Money_by_GeorgeBenta.jpg"/>
          <p:cNvPicPr>
            <a:picLocks noChangeAspect="1"/>
          </p:cNvPicPr>
          <p:nvPr/>
        </p:nvPicPr>
        <p:blipFill>
          <a:blip r:embed="rId2" cstate="print"/>
          <a:stretch>
            <a:fillRect/>
          </a:stretch>
        </p:blipFill>
        <p:spPr>
          <a:xfrm>
            <a:off x="6572264" y="285727"/>
            <a:ext cx="2437151" cy="1646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060472"/>
          </a:xfrm>
        </p:spPr>
        <p:txBody>
          <a:bodyPr/>
          <a:lstStyle/>
          <a:p>
            <a:r>
              <a:rPr lang="ro-RO" sz="4000" dirty="0" smtClean="0">
                <a:latin typeface="Lucida Calligraphy" pitchFamily="66" charset="0"/>
              </a:rPr>
              <a:t>We must remember : </a:t>
            </a:r>
            <a:endParaRPr lang="ro-RO" sz="4000" dirty="0">
              <a:latin typeface="Lucida Calligraphy" pitchFamily="66" charset="0"/>
            </a:endParaRPr>
          </a:p>
        </p:txBody>
      </p:sp>
      <p:sp>
        <p:nvSpPr>
          <p:cNvPr id="3" name="Content Placeholder 2"/>
          <p:cNvSpPr>
            <a:spLocks noGrp="1"/>
          </p:cNvSpPr>
          <p:nvPr>
            <p:ph idx="1"/>
          </p:nvPr>
        </p:nvSpPr>
        <p:spPr>
          <a:xfrm>
            <a:off x="457200" y="1428736"/>
            <a:ext cx="8401080" cy="3905264"/>
          </a:xfrm>
        </p:spPr>
        <p:txBody>
          <a:bodyPr>
            <a:normAutofit/>
          </a:bodyPr>
          <a:lstStyle/>
          <a:p>
            <a:pPr marL="514350" indent="-514350">
              <a:buAutoNum type="arabicPeriod"/>
            </a:pPr>
            <a:r>
              <a:rPr lang="ro-RO" sz="2800" dirty="0" smtClean="0"/>
              <a:t>His progressive and democratic views and principles. </a:t>
            </a:r>
          </a:p>
          <a:p>
            <a:pPr marL="514350" indent="-514350">
              <a:buAutoNum type="arabicPeriod"/>
            </a:pPr>
            <a:r>
              <a:rPr lang="ro-RO" sz="2800" dirty="0" smtClean="0"/>
              <a:t>His ferm antifascist stand.</a:t>
            </a:r>
          </a:p>
          <a:p>
            <a:pPr marL="514350" indent="-514350">
              <a:buAutoNum type="arabicPeriod"/>
            </a:pPr>
            <a:r>
              <a:rPr lang="ro-RO" sz="2800" dirty="0" smtClean="0"/>
              <a:t>His tireless fight for the economic independence of the country under the conditions of the historical period which preceded the second World War</a:t>
            </a:r>
            <a:r>
              <a:rPr lang="en-US" sz="2800" dirty="0" smtClean="0"/>
              <a:t>.</a:t>
            </a:r>
            <a:endParaRPr lang="ro-RO" sz="2800"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600" dirty="0" smtClean="0">
                <a:latin typeface="Lucida Calligraphy" pitchFamily="66" charset="0"/>
              </a:rPr>
              <a:t>What Virgil Madgearu represents for our country ? </a:t>
            </a:r>
            <a:endParaRPr lang="ro-RO" sz="3600" dirty="0">
              <a:latin typeface="Lucida Calligraphy" pitchFamily="66" charset="0"/>
            </a:endParaRPr>
          </a:p>
        </p:txBody>
      </p:sp>
      <p:sp>
        <p:nvSpPr>
          <p:cNvPr id="3" name="Content Placeholder 2"/>
          <p:cNvSpPr>
            <a:spLocks noGrp="1"/>
          </p:cNvSpPr>
          <p:nvPr>
            <p:ph idx="1"/>
          </p:nvPr>
        </p:nvSpPr>
        <p:spPr>
          <a:xfrm>
            <a:off x="-214346" y="1643050"/>
            <a:ext cx="7143800" cy="3733800"/>
          </a:xfrm>
        </p:spPr>
        <p:txBody>
          <a:bodyPr>
            <a:normAutofit/>
          </a:bodyPr>
          <a:lstStyle/>
          <a:p>
            <a:pPr>
              <a:buNone/>
            </a:pPr>
            <a:r>
              <a:rPr lang="ro-RO" dirty="0" smtClean="0"/>
              <a:t> 		</a:t>
            </a:r>
            <a:r>
              <a:rPr lang="ro-RO" sz="2800" dirty="0" smtClean="0"/>
              <a:t>Virgil Madgearu represents in the history of economic </a:t>
            </a:r>
            <a:r>
              <a:rPr lang="en-US" sz="2800" dirty="0" smtClean="0"/>
              <a:t>science</a:t>
            </a:r>
            <a:r>
              <a:rPr lang="ro-RO" sz="2800" dirty="0" smtClean="0"/>
              <a:t>: one of the founders of the high economic education and organizer of the social economic research in Romania. </a:t>
            </a:r>
          </a:p>
          <a:p>
            <a:pPr>
              <a:buNone/>
            </a:pPr>
            <a:r>
              <a:rPr lang="ro-RO" sz="2800" dirty="0" smtClean="0"/>
              <a:t>		Above all he was an explorer and a distinguished university professor. </a:t>
            </a:r>
            <a:endParaRPr lang="ro-RO" sz="2800" dirty="0"/>
          </a:p>
        </p:txBody>
      </p:sp>
      <p:pic>
        <p:nvPicPr>
          <p:cNvPr id="4" name="Picture 3" descr="virgil-madgearu.jpg"/>
          <p:cNvPicPr>
            <a:picLocks noChangeAspect="1"/>
          </p:cNvPicPr>
          <p:nvPr/>
        </p:nvPicPr>
        <p:blipFill>
          <a:blip r:embed="rId3" cstate="print"/>
          <a:stretch>
            <a:fillRect/>
          </a:stretch>
        </p:blipFill>
        <p:spPr>
          <a:xfrm>
            <a:off x="6786578" y="2143116"/>
            <a:ext cx="2158545" cy="2043115"/>
          </a:xfrm>
          <a:prstGeom prst="roundRect">
            <a:avLst>
              <a:gd name="adj" fmla="val 16667"/>
            </a:avLst>
          </a:prstGeom>
          <a:ln>
            <a:noFill/>
          </a:ln>
          <a:effectLst>
            <a:glow rad="101600">
              <a:schemeClr val="accent6">
                <a:lumMod val="50000"/>
                <a:alpha val="6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4000" dirty="0" smtClean="0">
                <a:latin typeface="Lucida Calligraphy" pitchFamily="66" charset="0"/>
              </a:rPr>
              <a:t>Virgil Madgearu : </a:t>
            </a:r>
            <a:br>
              <a:rPr lang="ro-RO" sz="4000" dirty="0" smtClean="0">
                <a:latin typeface="Lucida Calligraphy" pitchFamily="66" charset="0"/>
              </a:rPr>
            </a:br>
            <a:r>
              <a:rPr lang="ro-RO" sz="4000" dirty="0" smtClean="0">
                <a:latin typeface="Lucida Calligraphy" pitchFamily="66" charset="0"/>
              </a:rPr>
              <a:t>An important value </a:t>
            </a:r>
            <a:endParaRPr lang="ro-RO" sz="4000" dirty="0">
              <a:latin typeface="Lucida Calligraphy" pitchFamily="66" charset="0"/>
            </a:endParaRPr>
          </a:p>
        </p:txBody>
      </p:sp>
      <p:sp>
        <p:nvSpPr>
          <p:cNvPr id="3" name="Content Placeholder 2"/>
          <p:cNvSpPr>
            <a:spLocks noGrp="1"/>
          </p:cNvSpPr>
          <p:nvPr>
            <p:ph idx="1"/>
          </p:nvPr>
        </p:nvSpPr>
        <p:spPr>
          <a:xfrm>
            <a:off x="357158" y="1714488"/>
            <a:ext cx="8286808" cy="3548074"/>
          </a:xfrm>
        </p:spPr>
        <p:txBody>
          <a:bodyPr>
            <a:normAutofit/>
          </a:bodyPr>
          <a:lstStyle/>
          <a:p>
            <a:pPr>
              <a:buNone/>
            </a:pPr>
            <a:r>
              <a:rPr lang="ro-RO" dirty="0" smtClean="0"/>
              <a:t>		</a:t>
            </a:r>
            <a:r>
              <a:rPr lang="ro-RO" sz="2800" dirty="0" smtClean="0"/>
              <a:t>Murdered by the fascists </a:t>
            </a:r>
            <a:r>
              <a:rPr lang="en-US" sz="2800" dirty="0" smtClean="0"/>
              <a:t>in </a:t>
            </a:r>
            <a:r>
              <a:rPr lang="ro-RO" sz="2800" dirty="0" smtClean="0"/>
              <a:t>1940, while he was still in full power of creation, </a:t>
            </a:r>
            <a:r>
              <a:rPr lang="en-US" sz="2800" dirty="0" smtClean="0"/>
              <a:t>p</a:t>
            </a:r>
            <a:r>
              <a:rPr lang="ro-RO" sz="2800" dirty="0" smtClean="0"/>
              <a:t>rofessor V.</a:t>
            </a:r>
            <a:r>
              <a:rPr lang="en-US" sz="2800" dirty="0" smtClean="0"/>
              <a:t> </a:t>
            </a:r>
            <a:r>
              <a:rPr lang="ro-RO" sz="2800" dirty="0" smtClean="0"/>
              <a:t>Madgearu left behind him a rich and valuable economic work, the result of a tireless activity, of a talented and upright professor of high reputation</a:t>
            </a:r>
            <a:r>
              <a:rPr lang="en-US" sz="2800" dirty="0" smtClean="0"/>
              <a:t>.</a:t>
            </a:r>
            <a:endParaRPr lang="ro-RO" sz="2800" dirty="0"/>
          </a:p>
        </p:txBody>
      </p:sp>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Book-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Book-PowerPoint-Template</Template>
  <TotalTime>253</TotalTime>
  <Words>250</Words>
  <Application>Microsoft Office PowerPoint</Application>
  <PresentationFormat>On-screen Show (4:3)</PresentationFormat>
  <Paragraphs>82</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Book-PowerPoint-Template</vt:lpstr>
      <vt:lpstr>Virgil  Madgearu </vt:lpstr>
      <vt:lpstr>            General  biography </vt:lpstr>
      <vt:lpstr>A  Highly  Reputed  Professor ! </vt:lpstr>
      <vt:lpstr>Impressive   Work and Importance ! </vt:lpstr>
      <vt:lpstr>Principles.Concepts. Methods.</vt:lpstr>
      <vt:lpstr>  Definitions, Notions &amp;          Categories </vt:lpstr>
      <vt:lpstr>We must remember : </vt:lpstr>
      <vt:lpstr>What Virgil Madgearu represents for our country ? </vt:lpstr>
      <vt:lpstr>Virgil Madgearu :  An important value </vt:lpstr>
      <vt:lpstr>Selected Works </vt:lpstr>
      <vt:lpstr>Ecce tempus!</vt:lpstr>
      <vt:lpstr>Slide 12</vt:lpstr>
      <vt:lpstr> Per aspera ad astra!   </vt:lpstr>
      <vt:lpstr>“Virgil Madgearu” Economic College</vt:lpstr>
      <vt:lpstr>Slide 15</vt:lpstr>
      <vt:lpstr>Slide 16</vt:lpstr>
      <vt:lpstr>Our school magazine</vt:lpstr>
      <vt:lpstr>Slide 18</vt:lpstr>
      <vt:lpstr>Slide 19</vt:lpstr>
      <vt:lpstr>Bibliography</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Virgil  Madgearu</dc:title>
  <dc:creator>User</dc:creator>
  <cp:lastModifiedBy>c</cp:lastModifiedBy>
  <cp:revision>32</cp:revision>
  <dcterms:created xsi:type="dcterms:W3CDTF">2014-03-12T20:39:38Z</dcterms:created>
  <dcterms:modified xsi:type="dcterms:W3CDTF">2014-04-27T11:05:02Z</dcterms:modified>
</cp:coreProperties>
</file>